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4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EA3CA3-811F-4DCC-991C-F9CAF6F3F9AE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55724-1EDC-4D5F-B906-D4C627287DA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9214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https://bookdown.org/paul/apis_for_social_scientists/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D55724-1EDC-4D5F-B906-D4C627287DA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7967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D55724-1EDC-4D5F-B906-D4C627287DA8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6415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FC970-FF4B-4D72-945A-7937F047D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938504-6637-414E-8713-749D1984F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66861-A39F-4455-8C4A-D32E96F2B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EAD2-76E2-4A4A-8E30-79F249E4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522B6-861E-4E4A-A7DC-A28AB59DD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34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F0FEA-FF1D-49FE-831E-617E88D5E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13B964-8890-4182-B2B0-EDFE6C83E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3A0E5-F5C8-47B1-8553-D9AAEF8AD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DA37C-C3E5-403B-A389-DAD72231C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558C9-6221-4855-A173-23E37A62E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3978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44D9B7-06B4-4654-A544-A9A0C34430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D1C1B0-4E3B-4CB1-8D2E-9FA5C6B8BC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46CE-CC6C-4036-B1E4-68FAECA71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E60E4-2E2A-48A1-9ED4-1B161B734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E1CC7-482D-484C-AE08-ED49E49A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0036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03A69-3A19-489D-AC7A-60966E2A7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633B2-297F-40D4-A391-3F782900D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23D7F-3F01-4F00-94CB-B1EFCDEBC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5350D-5927-4CBD-892B-7668DDEEC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5DDA7-7B00-458E-A865-17EF0D178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9232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666F8-636D-4856-A64A-6F5159FE4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506D1-1007-4B34-860B-4A1B974EB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39E1C-1034-42A7-AD87-51275364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5A51C-8D54-42E7-8152-20D795F29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33921-7B15-4B9C-924C-138C4B909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9601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3596F-2CB5-423C-8073-90F3CE2E1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B9CED-FEF1-4EA6-A930-EA5EF59F3C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30C46-691A-4A4F-BB2C-0B7D56779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E9475-B6D4-4721-B6B0-DBE90A329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56BFF7-EE8F-4834-9CBC-F80D6BA26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4E073-F0E8-4CBA-BA1A-7CF1BCFD9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334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BBD51-E2D0-4D17-B48E-8A5E1BD5F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BF83D-1FF1-4FE3-BB62-7ABED3BC0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C34B02-5E96-4481-A7F0-C8552F98A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FFE6C9-DC76-4FF4-AB74-763652E235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AC0E87-F238-400F-8FFE-35092A746A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F350D7-5B6D-4A43-9C8B-78773F2BF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2D233A-31A6-4894-81CE-46D0DAC49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667ADC-F2C7-410C-9F5E-2B4727364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7836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762D0-846B-4E1B-B53D-03B711C0B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6E1F00-D560-48C2-BC2F-DFCB1B880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B94D6B-D308-4E6D-844E-FE7CD81C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66F14F-E0FF-4879-BF5A-EBEF1A978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1021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EE85A3-87B7-4CD2-9091-2BB14144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4E3273-5AC0-404A-BD87-0C578BE32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0CF021-9B1E-4541-B886-52176E68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770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B28A1-4A9C-4E08-921F-9414542DC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D775E-9E70-48AD-AE67-D4CA0122F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9A3CEB-F796-47AC-85F3-B5443C27CA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E9FBFD-5762-4064-8ED6-AB598568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0E2AE7-6B35-4F93-8CC5-EAACF2030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89158-9EFB-4E05-9ACC-565091B28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767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CC17E-CF5C-4BFB-BB3F-EF50C9384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5D7C7C-26A6-4848-96D1-341463E65B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A4BA44-2ADE-4615-AA16-016DAEE8B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3E1E9B-BCDF-4BCB-9B4C-EF3ECE984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5A72EA-C619-49E4-8FB9-379017FF4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E42025-3288-41BA-90BE-28A205234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3099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6557EE-89A4-471F-97A8-98D40C8E4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8E10E-584E-48AB-BDA2-2B233AC5B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A165D-F3A5-45F3-8684-3D34AFF61E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35595-4C80-47EA-B95F-ADE79E4F86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3FD35-4DFC-4F62-BEA0-4E0ADBBB53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7292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e.freepik.com/vektoren-kostenlos/stecker-design-hintergrund_1140556.htm#query=power%20outlet&amp;position=11&amp;from_view=search&amp;track=ais" TargetMode="Externa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down.org/paul/apis_for_social_scientist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jobreu.github.io/youtube-workshop-gesis-2023/slides/A0_YouTube_API_Setup.html#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e.freepik.com/vektoren-kostenlos/isolierter-dieb-satz-cartoon-mann-mit-maske-der-geld-stiehlt_26477540.htm#query=cartoon%20thief&amp;position=2&amp;from_view=keyword&amp;track=ai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developers.google.com/" TargetMode="External"/><Relationship Id="rId2" Type="http://schemas.openxmlformats.org/officeDocument/2006/relationships/hyperlink" Target="https://developers.google.com/youtube/v3/determine_quota_cos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F07B7-C993-48C2-9752-155B7AC33B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Using APIs for Psychological Research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087451-0C20-41AD-9FC4-995D485D2E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73976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/>
              <a:t>The Youtube API</a:t>
            </a:r>
            <a:endParaRPr lang="de-DE" sz="320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087C698-05A3-4363-8E56-3B77273D9D2B}"/>
              </a:ext>
            </a:extLst>
          </p:cNvPr>
          <p:cNvSpPr txBox="1">
            <a:spLocks/>
          </p:cNvSpPr>
          <p:nvPr/>
        </p:nvSpPr>
        <p:spPr>
          <a:xfrm>
            <a:off x="1524000" y="52022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Niklas Cypris</a:t>
            </a:r>
          </a:p>
          <a:p>
            <a:r>
              <a:rPr lang="en-US"/>
              <a:t>cypris@uni-wuppertal.de</a:t>
            </a:r>
          </a:p>
          <a:p>
            <a:r>
              <a:rPr lang="de-DE"/>
              <a:t>@ncypris</a:t>
            </a:r>
          </a:p>
        </p:txBody>
      </p:sp>
    </p:spTree>
    <p:extLst>
      <p:ext uri="{BB962C8B-B14F-4D97-AF65-F5344CB8AC3E}">
        <p14:creationId xmlns:p14="http://schemas.microsoft.com/office/powerpoint/2010/main" val="4189010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6BB22-E74F-45DA-B962-E7C66EED2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API vs. Scraping</a:t>
            </a:r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AF6979-EC9D-4029-8BD3-7B47C9F1EA9C}"/>
              </a:ext>
            </a:extLst>
          </p:cNvPr>
          <p:cNvSpPr txBox="1"/>
          <p:nvPr/>
        </p:nvSpPr>
        <p:spPr>
          <a:xfrm>
            <a:off x="7534662" y="6592906"/>
            <a:ext cx="157043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hlinkClick r:id="rId2"/>
              </a:rPr>
              <a:t>Bild von photoroyalty auf Freepik</a:t>
            </a:r>
            <a:endParaRPr lang="de-DE" sz="8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3DA976-2894-4F90-AD70-BDAF13F00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9850" y="2254623"/>
            <a:ext cx="3160059" cy="316005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04B340-3FAB-4D65-B4DD-30BFD454AB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intBrus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494"/>
          <a:stretch/>
        </p:blipFill>
        <p:spPr>
          <a:xfrm>
            <a:off x="1255058" y="2257813"/>
            <a:ext cx="3160059" cy="315686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43A629-3033-4370-B01C-BCD8D6FAAAA3}"/>
              </a:ext>
            </a:extLst>
          </p:cNvPr>
          <p:cNvSpPr txBox="1"/>
          <p:nvPr/>
        </p:nvSpPr>
        <p:spPr>
          <a:xfrm>
            <a:off x="1707776" y="6592906"/>
            <a:ext cx="27073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Bearas, CC BY-SA 4.0 via Wikimedia Commons</a:t>
            </a:r>
            <a:endParaRPr lang="de-DE" sz="800"/>
          </a:p>
        </p:txBody>
      </p:sp>
    </p:spTree>
    <p:extLst>
      <p:ext uri="{BB962C8B-B14F-4D97-AF65-F5344CB8AC3E}">
        <p14:creationId xmlns:p14="http://schemas.microsoft.com/office/powerpoint/2010/main" val="3282937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465EC-6E20-4AB3-8665-CA6A22D9A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cautionary tale: Twitter/X</a:t>
            </a:r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B3010B-CFC5-44E4-BEAA-1EAAB8B2F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100"/>
            <a:ext cx="9087608" cy="47829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70E530-E1DD-4932-BB9F-FDCC86696DF4}"/>
              </a:ext>
            </a:extLst>
          </p:cNvPr>
          <p:cNvSpPr txBox="1"/>
          <p:nvPr/>
        </p:nvSpPr>
        <p:spPr>
          <a:xfrm>
            <a:off x="838200" y="6365052"/>
            <a:ext cx="101502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/>
              <a:t>https://www.theverge.com/2023/5/31/23739084/twitter-elon-musk-api-policy-chilling-academic-research</a:t>
            </a:r>
          </a:p>
        </p:txBody>
      </p:sp>
    </p:spTree>
    <p:extLst>
      <p:ext uri="{BB962C8B-B14F-4D97-AF65-F5344CB8AC3E}">
        <p14:creationId xmlns:p14="http://schemas.microsoft.com/office/powerpoint/2010/main" val="185822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563F3-6B43-46A7-B891-8407CD967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Current APIs (examples)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4775C-6FC9-47F3-9ED0-746CCBEE5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6869"/>
          </a:xfrm>
        </p:spPr>
        <p:txBody>
          <a:bodyPr>
            <a:normAutofit/>
          </a:bodyPr>
          <a:lstStyle/>
          <a:p>
            <a:r>
              <a:rPr lang="en-US"/>
              <a:t>Facebook Ad Library</a:t>
            </a:r>
          </a:p>
          <a:p>
            <a:r>
              <a:rPr lang="en-US"/>
              <a:t>Google News</a:t>
            </a:r>
          </a:p>
          <a:p>
            <a:r>
              <a:rPr lang="en-US"/>
              <a:t>Google Trends</a:t>
            </a:r>
          </a:p>
          <a:p>
            <a:r>
              <a:rPr lang="en-US"/>
              <a:t>MediaWiki Action</a:t>
            </a:r>
          </a:p>
          <a:p>
            <a:r>
              <a:rPr lang="en-US"/>
              <a:t>Reddit</a:t>
            </a:r>
          </a:p>
          <a:p>
            <a:r>
              <a:rPr lang="en-US"/>
              <a:t>Spotify</a:t>
            </a:r>
          </a:p>
          <a:p>
            <a:r>
              <a:rPr lang="en-US"/>
              <a:t>Youtube</a:t>
            </a:r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r>
              <a:rPr lang="de-DE" sz="1400">
                <a:hlinkClick r:id="rId3"/>
              </a:rPr>
              <a:t>https://bookdown.org/paul/apis_for_social_scientists/</a:t>
            </a:r>
            <a:endParaRPr lang="de-DE" sz="1400"/>
          </a:p>
        </p:txBody>
      </p:sp>
    </p:spTree>
    <p:extLst>
      <p:ext uri="{BB962C8B-B14F-4D97-AF65-F5344CB8AC3E}">
        <p14:creationId xmlns:p14="http://schemas.microsoft.com/office/powerpoint/2010/main" val="1944110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05D2C-0E8F-4BA1-B692-45C274C0E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Youtube API in Research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15AB6-64D8-4A67-82C7-E14743921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329923"/>
            <a:ext cx="7041776" cy="3259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1800"/>
              <a:t>https://www.tandfonline.com/doi/full/10.1080/08824096.2019.1634533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3919A8-4ABD-49BB-8DFF-DE37F74AD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051" y="1690688"/>
            <a:ext cx="4492074" cy="432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61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A568-33F9-4C30-96B9-963D77F75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Setting up the API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0F4AB-E760-4CC7-927A-6475A72D4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>
              <a:hlinkClick r:id="rId2"/>
            </a:endParaRPr>
          </a:p>
          <a:p>
            <a:pPr marL="0" indent="0">
              <a:buNone/>
            </a:pPr>
            <a:r>
              <a:rPr lang="en-US">
                <a:hlinkClick r:id="rId2"/>
              </a:rPr>
              <a:t>GESIS Youtube API Workshop - Johannes Breuer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Amazing resource for further reading after our workshop</a:t>
            </a:r>
          </a:p>
          <a:p>
            <a:pPr marL="0" indent="0">
              <a:buNone/>
            </a:pPr>
            <a:r>
              <a:rPr lang="en-US"/>
              <a:t>GESIS trainings highly recommendable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756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8DC87-6466-40B9-AC8A-48F425DB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Another cautionary tale: Keys</a:t>
            </a:r>
            <a:endParaRPr 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4BE65-F7C1-4FBF-A7C3-CEB9CBFC2183}"/>
              </a:ext>
            </a:extLst>
          </p:cNvPr>
          <p:cNvSpPr txBox="1"/>
          <p:nvPr/>
        </p:nvSpPr>
        <p:spPr>
          <a:xfrm>
            <a:off x="1855694" y="5864238"/>
            <a:ext cx="34962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hlinkClick r:id="rId2"/>
              </a:rPr>
              <a:t>Bild von vector4stock auf Freepik</a:t>
            </a:r>
            <a:endParaRPr lang="de-DE" sz="80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36FE55-4102-4EB1-A43F-A9FC0807D4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68" t="7731" r="68964" b="58734"/>
          <a:stretch/>
        </p:blipFill>
        <p:spPr>
          <a:xfrm>
            <a:off x="1855694" y="1690688"/>
            <a:ext cx="3738282" cy="424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305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1120F-2A6E-4900-BDBE-EB18EF391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Getting started with data collection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21083-1AE4-416E-9896-18EACAB0E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51188"/>
            <a:ext cx="10376647" cy="870683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Let’s switch to the hands-on practice.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4588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7B979-566C-4E52-99A7-08058047E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Quotas</a:t>
            </a:r>
            <a:endParaRPr lang="de-DE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92EB2FC-5AD9-4BD0-ABF1-59D5E8A0A78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4373639"/>
            <a:ext cx="184731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e-DE" altLang="de-DE" sz="80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FCE896-F138-49D8-A7E2-E088415904FF}"/>
              </a:ext>
            </a:extLst>
          </p:cNvPr>
          <p:cNvSpPr txBox="1"/>
          <p:nvPr/>
        </p:nvSpPr>
        <p:spPr>
          <a:xfrm>
            <a:off x="838200" y="1690688"/>
            <a:ext cx="8314765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/>
              <a:t>Costs = Query Cost * Number of Results</a:t>
            </a:r>
          </a:p>
          <a:p>
            <a:endParaRPr lang="en-US" sz="2200" b="1"/>
          </a:p>
          <a:p>
            <a:r>
              <a:rPr lang="de-DE" sz="2200">
                <a:hlinkClick r:id="rId2"/>
              </a:rPr>
              <a:t>https://developers.google.com/youtube/v3/determine_quota_cost</a:t>
            </a:r>
            <a:endParaRPr lang="de-DE" sz="220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For comments: 100 results per page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r>
              <a:rPr lang="en-US" sz="2200" b="1"/>
              <a:t>Checking your API Quota - </a:t>
            </a:r>
            <a:r>
              <a:rPr lang="en-US" sz="2200" i="1">
                <a:hlinkClick r:id="rId3"/>
              </a:rPr>
              <a:t>Google</a:t>
            </a:r>
            <a:r>
              <a:rPr lang="en-US" sz="2200">
                <a:hlinkClick r:id="rId3"/>
              </a:rPr>
              <a:t> Developer Console</a:t>
            </a:r>
            <a:endParaRPr lang="en-US" sz="2200"/>
          </a:p>
          <a:p>
            <a:pPr marL="800100" lvl="1" indent="-342900">
              <a:buFont typeface="+mj-lt"/>
              <a:buAutoNum type="arabicPeriod"/>
            </a:pPr>
            <a:endParaRPr lang="en-US" sz="2200"/>
          </a:p>
          <a:p>
            <a:pPr marL="800100" lvl="1" indent="-342900">
              <a:buFont typeface="+mj-lt"/>
              <a:buAutoNum type="arabicPeriod"/>
            </a:pPr>
            <a:r>
              <a:rPr lang="en-US" sz="2200"/>
              <a:t>APIs &amp; Services </a:t>
            </a:r>
            <a:r>
              <a:rPr lang="en-US" sz="2200" i="1"/>
              <a:t>(APIs &amp; Dienste)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200"/>
              <a:t>Enabled APIs &amp; Services </a:t>
            </a:r>
            <a:r>
              <a:rPr lang="en-US" sz="2200" i="1"/>
              <a:t>(Aktivierte APIs &amp; Dienste)</a:t>
            </a:r>
            <a:r>
              <a:rPr lang="en-US" sz="2200"/>
              <a:t>: Select the </a:t>
            </a:r>
            <a:r>
              <a:rPr lang="en-US" sz="2200" i="1"/>
              <a:t>YouTube Data API v3</a:t>
            </a:r>
            <a:r>
              <a:rPr lang="en-US" sz="2200"/>
              <a:t>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200"/>
              <a:t>Select </a:t>
            </a:r>
            <a:r>
              <a:rPr lang="en-US" sz="2200" i="1"/>
              <a:t>Quotas/Kontingente</a:t>
            </a:r>
          </a:p>
          <a:p>
            <a:pPr marL="800100" lvl="1" indent="-342900">
              <a:buFont typeface="+mj-lt"/>
              <a:buAutoNum type="arabicPeriod"/>
            </a:pPr>
            <a:endParaRPr lang="en-US" sz="2200" i="1"/>
          </a:p>
          <a:p>
            <a:r>
              <a:rPr lang="en-US" sz="2200"/>
              <a:t>Numbers do not update instantly after the calls.</a:t>
            </a:r>
          </a:p>
          <a:p>
            <a:endParaRPr lang="de-DE" sz="2200"/>
          </a:p>
        </p:txBody>
      </p:sp>
    </p:spTree>
    <p:extLst>
      <p:ext uri="{BB962C8B-B14F-4D97-AF65-F5344CB8AC3E}">
        <p14:creationId xmlns:p14="http://schemas.microsoft.com/office/powerpoint/2010/main" val="4067815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243</Words>
  <Application>Microsoft Office PowerPoint</Application>
  <PresentationFormat>Widescreen</PresentationFormat>
  <Paragraphs>50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Using APIs for Psychological Research</vt:lpstr>
      <vt:lpstr>API vs. Scraping</vt:lpstr>
      <vt:lpstr>A cautionary tale: Twitter/X</vt:lpstr>
      <vt:lpstr>Current APIs (examples)</vt:lpstr>
      <vt:lpstr>Youtube API in Research</vt:lpstr>
      <vt:lpstr>Setting up the API</vt:lpstr>
      <vt:lpstr>Another cautionary tale: Keys</vt:lpstr>
      <vt:lpstr>Getting started with data collection</vt:lpstr>
      <vt:lpstr>Quotas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APIs for Psychological Research - Youtube</dc:title>
  <dc:creator>Niklas Cypris</dc:creator>
  <cp:lastModifiedBy>Niklas Cypris</cp:lastModifiedBy>
  <cp:revision>60</cp:revision>
  <dcterms:created xsi:type="dcterms:W3CDTF">2023-08-10T12:10:42Z</dcterms:created>
  <dcterms:modified xsi:type="dcterms:W3CDTF">2023-08-17T16:16:07Z</dcterms:modified>
</cp:coreProperties>
</file>

<file path=docProps/thumbnail.jpeg>
</file>